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4"/>
  </p:sldMasterIdLst>
  <p:notesMasterIdLst>
    <p:notesMasterId r:id="rId21"/>
  </p:notesMasterIdLst>
  <p:sldIdLst>
    <p:sldId id="278" r:id="rId5"/>
    <p:sldId id="279" r:id="rId6"/>
    <p:sldId id="392" r:id="rId7"/>
    <p:sldId id="391" r:id="rId8"/>
    <p:sldId id="290" r:id="rId9"/>
    <p:sldId id="390" r:id="rId10"/>
    <p:sldId id="383" r:id="rId11"/>
    <p:sldId id="380" r:id="rId12"/>
    <p:sldId id="384" r:id="rId13"/>
    <p:sldId id="385" r:id="rId14"/>
    <p:sldId id="386" r:id="rId15"/>
    <p:sldId id="387" r:id="rId16"/>
    <p:sldId id="388" r:id="rId17"/>
    <p:sldId id="389" r:id="rId18"/>
    <p:sldId id="304" r:id="rId19"/>
    <p:sldId id="302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Open Sans Light" panose="020B0306030504020204" pitchFamily="34" charset="0"/>
      <p:regular r:id="rId30"/>
      <p:bold r:id="rId31"/>
      <p:italic r:id="rId32"/>
      <p:boldItalic r:id="rId33"/>
    </p:embeddedFont>
    <p:embeddedFont>
      <p:font typeface="Open Sans SemiBold" panose="020B0706030804020204" pitchFamily="3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1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02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FBDD7-A652-3445-A411-AC6297B6EDB0}" type="datetimeFigureOut">
              <a:rPr lang="en-US"/>
              <a:t>2/10/2022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E5163-76D6-0846-B4A7-CD6FB6DB9683}" type="slidenum">
              <a:r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7971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AB4C103-5469-954E-8BF5-7BFB409CA9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09" y="0"/>
            <a:ext cx="914137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907060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73000" y="1077914"/>
            <a:ext cx="7089900" cy="1099852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 i="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 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2999" y="2177765"/>
            <a:ext cx="7089901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606506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681119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79763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96425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256CAB5-E399-6F4E-B8E7-5B247BC90B9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58F7A2AE-674E-49E8-9410-1A169F2102B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A4C0421-57F5-4D69-AC35-37FA6016371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Shape&#10;&#10;Description automatically generated with medium confidence">
            <a:extLst>
              <a:ext uri="{FF2B5EF4-FFF2-40B4-BE49-F238E27FC236}">
                <a16:creationId xmlns:a16="http://schemas.microsoft.com/office/drawing/2014/main" id="{E4BE345E-6403-48E2-B49B-F714926B321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8464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image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5B5A68A-9A48-0C46-91C7-C3832C2BA3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9" y="0"/>
            <a:ext cx="9141372" cy="5143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49B4CB-FF61-9949-9B6C-2C1DB8CC14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9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FE607D-AAFB-2040-9849-BDE26B942BB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69989" y="1484484"/>
            <a:ext cx="7002462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8B5BBBC-48DE-D445-8E65-4EA81EBCA951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E883FA30-23F4-4BEC-857C-0B47F592323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6163ACCB-5C7C-42D7-BC2A-18CC5A5282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Shape&#10;&#10;Description automatically generated with medium confidence">
            <a:extLst>
              <a:ext uri="{FF2B5EF4-FFF2-40B4-BE49-F238E27FC236}">
                <a16:creationId xmlns:a16="http://schemas.microsoft.com/office/drawing/2014/main" id="{A57FA2B1-9A8F-48FE-A991-8463D620F39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8541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s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95F6850-D164-254A-8860-8A551BA944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4860E1-64F3-7E48-AA60-BB896487396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170000" y="1077746"/>
            <a:ext cx="3402000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48606-2954-9F46-8105-2E84A6CBB09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752582" y="1082227"/>
            <a:ext cx="3419868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920172-B76C-5A46-A28E-06AEF38BC383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7C79A51-BEF0-4DE2-8A0D-E2139B6B4E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55D55CD6-B97E-4157-A283-6A1394C58D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Shape&#10;&#10;Description automatically generated with medium confidence">
            <a:extLst>
              <a:ext uri="{FF2B5EF4-FFF2-40B4-BE49-F238E27FC236}">
                <a16:creationId xmlns:a16="http://schemas.microsoft.com/office/drawing/2014/main" id="{0D9FC1A6-2635-47DD-A445-CE476C4E99E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83600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images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94DD4A-E7E6-894A-B2D9-916BA6F7F5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>
            <a:lvl1pPr>
              <a:defRPr sz="3800"/>
            </a:lvl1pPr>
          </a:lstStyle>
          <a:p>
            <a:r>
              <a:rPr lang="en-GB" noProof="0"/>
              <a:t>Title one line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FE607D-AAFB-2040-9849-BDE26B942BB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69988" y="1484484"/>
            <a:ext cx="3402013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FC1C21E-5DEB-2142-BD20-E336637C0EB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751388" y="1484484"/>
            <a:ext cx="3420269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CFACFB4-7665-FA4B-83A4-18C18AAF7A4B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C08473B7-0FEB-4A1C-9A52-8A4CEFB7382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02574DE1-1C3A-45FC-BC3B-50F551C8A0B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Shape&#10;&#10;Description automatically generated with medium confidence">
            <a:extLst>
              <a:ext uri="{FF2B5EF4-FFF2-40B4-BE49-F238E27FC236}">
                <a16:creationId xmlns:a16="http://schemas.microsoft.com/office/drawing/2014/main" id="{1261C6E3-E36D-4335-AA46-7AEB3CF3659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88063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7EBFCD3-97D1-F848-9EEF-F9935718C6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36E55D8-DA60-454B-9916-9665C29F979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92ECFDFE-82CF-45C3-96FD-4E71E4E4D13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008D6407-3DA9-4966-BEF7-DABDC60FBCF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912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53A1AC8F-1519-604F-86FE-850F96AEE3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C8AAC4B8-D823-42D3-B1F6-5F80793761B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DAF5E45A-AF42-40C5-AAA3-23BA804FC8B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9FC25DF1-1FB2-459A-8680-F475FCF2CC0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061633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63C89A3F-6F76-5943-8B6B-24E593BF8EB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B6EC520-493B-4D05-B155-338C128492E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0F392BC9-74E1-44F2-9E17-EFAFF7EA97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9EA320C1-91B3-4F9A-AF03-365F1D4DEA7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249606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5C64919-5BBE-4F4E-9E71-A2CC78F4CC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8769226-8D99-42A2-A29B-25685CA69E8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30A59F7A-A9E7-4ACB-9035-A816EB371F8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C188C061-E7E4-4B8C-980B-AABC87ADC48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531180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E0F9ADC-5635-7B4E-85AE-CAB386F72B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A97F8A4-F120-7E4F-ABAB-A6E9D4D041E3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90000">
                  <a:schemeClr val="bg1"/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9">
            <a:extLst>
              <a:ext uri="{FF2B5EF4-FFF2-40B4-BE49-F238E27FC236}">
                <a16:creationId xmlns:a16="http://schemas.microsoft.com/office/drawing/2014/main" id="{D78989F8-DA85-C941-8E83-240102BDD7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880"/>
            <a:ext cx="7002462" cy="663192"/>
          </a:xfrm>
        </p:spPr>
        <p:txBody>
          <a:bodyPr/>
          <a:lstStyle>
            <a:lvl1pPr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Thank you!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370B0AC-E2B1-434B-A906-B7A3D503A0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8" y="1043838"/>
            <a:ext cx="7002462" cy="347190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lang="en-US" b="0" i="0">
                <a:solidFill>
                  <a:schemeClr val="bg1"/>
                </a:solidFill>
                <a:effectLst/>
              </a:defRPr>
            </a:lvl1pPr>
            <a:lvl2pPr marL="134973" indent="0">
              <a:buNone/>
              <a:defRPr sz="2000"/>
            </a:lvl2pPr>
            <a:lvl3pPr marL="269946" indent="0">
              <a:buNone/>
              <a:defRPr sz="2000"/>
            </a:lvl3pPr>
            <a:lvl4pPr marL="404919" indent="0">
              <a:buNone/>
              <a:defRPr sz="2000"/>
            </a:lvl4pPr>
            <a:lvl5pPr marL="539892" indent="0">
              <a:buNone/>
              <a:defRPr sz="2000"/>
            </a:lvl5pPr>
          </a:lstStyle>
          <a:p>
            <a:pPr lvl="0"/>
            <a:r>
              <a:rPr lang="en-GB" noProof="0" err="1"/>
              <a:t>Insert text here</a:t>
            </a:r>
            <a:endParaRPr lang="en-GB" noProof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 txBox="1">
            <a:spLocks/>
          </p:cNvSpPr>
          <p:nvPr userDrawn="1"/>
        </p:nvSpPr>
        <p:spPr>
          <a:xfrm>
            <a:off x="1083926" y="4702587"/>
            <a:ext cx="1051466" cy="27820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663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3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663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494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326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157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6989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9820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651" algn="l" defTabSz="68566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EB3DAEB-E7FB-CD4E-B2A5-B4E5A0EAF7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222F21F8-39C5-4E05-BBE1-7C6FC9BE943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F66DDA5-C167-43FC-B67D-84BB1889EF6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60593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1FB2D3C-9153-3240-A716-8FB099FA7B1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09" y="0"/>
            <a:ext cx="914137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5BFA6F8-7041-2147-A477-1DFC4B09DD5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680861E4-C02E-4145-BDB4-F17969384BB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8F996608-9C7D-403C-9F3A-981BD18369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Shape&#10;&#10;Description automatically generated with medium confidence">
            <a:extLst>
              <a:ext uri="{FF2B5EF4-FFF2-40B4-BE49-F238E27FC236}">
                <a16:creationId xmlns:a16="http://schemas.microsoft.com/office/drawing/2014/main" id="{50770079-730D-41E2-AD29-BA65A4AA3D62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5357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4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3"/>
            <a:ext cx="7068128" cy="30055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36B4B333-798F-7F42-8F02-19E17BC6F1B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F0A5395-6203-44DD-A1D3-742111B32E7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809C9CEB-DF29-47D9-AD8A-74B3B7EC0EB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 descr="Shape&#10;&#10;Description automatically generated with medium confidence">
            <a:extLst>
              <a:ext uri="{FF2B5EF4-FFF2-40B4-BE49-F238E27FC236}">
                <a16:creationId xmlns:a16="http://schemas.microsoft.com/office/drawing/2014/main" id="{A599C7BF-75C0-416F-9F6D-4C5EDF6C4FE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1195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DF48513-E4E3-5049-963E-B234C8ACF3C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89C8B71-0E6E-4203-AC3F-7AFD3BDB44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3C8F689A-E57D-48F5-8DF0-455FF2DA56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Shape&#10;&#10;Description automatically generated with medium confidence">
            <a:extLst>
              <a:ext uri="{FF2B5EF4-FFF2-40B4-BE49-F238E27FC236}">
                <a16:creationId xmlns:a16="http://schemas.microsoft.com/office/drawing/2014/main" id="{B9FE0BC4-F063-4569-A1FA-324E7587DB66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9414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07393A3C-B6F0-1E48-9E2D-73D185B10513}"/>
              </a:ext>
            </a:extLst>
          </p:cNvPr>
          <p:cNvSpPr>
            <a:spLocks noChangeAspect="1"/>
          </p:cNvSpPr>
          <p:nvPr userDrawn="1"/>
        </p:nvSpPr>
        <p:spPr>
          <a:xfrm>
            <a:off x="297000" y="2354641"/>
            <a:ext cx="7875450" cy="1710351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675" noProof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72999" y="2530930"/>
            <a:ext cx="7068129" cy="1094416"/>
          </a:xfrm>
        </p:spPr>
        <p:txBody>
          <a:bodyPr anchor="t" anchorCtr="0"/>
          <a:lstStyle>
            <a:lvl1pPr algn="l">
              <a:lnSpc>
                <a:spcPts val="3800"/>
              </a:lnSpc>
              <a:defRPr sz="38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/>
              <a:t>Title</a:t>
            </a:r>
            <a:br>
              <a:rPr lang="en-GB" noProof="0"/>
            </a:br>
            <a:r>
              <a:rPr lang="en-GB" noProof="0"/>
              <a:t>up to two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3000" y="3625345"/>
            <a:ext cx="7068128" cy="3005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42831" indent="0" algn="ctr">
              <a:buNone/>
              <a:defRPr sz="1500"/>
            </a:lvl2pPr>
            <a:lvl3pPr marL="685663" indent="0" algn="ctr">
              <a:buNone/>
              <a:defRPr sz="1350"/>
            </a:lvl3pPr>
            <a:lvl4pPr marL="1028494" indent="0" algn="ctr">
              <a:buNone/>
              <a:defRPr sz="1200"/>
            </a:lvl4pPr>
            <a:lvl5pPr marL="1371326" indent="0" algn="ctr">
              <a:buNone/>
              <a:defRPr sz="1200"/>
            </a:lvl5pPr>
            <a:lvl6pPr marL="1714157" indent="0" algn="ctr">
              <a:buNone/>
              <a:defRPr sz="1200"/>
            </a:lvl6pPr>
            <a:lvl7pPr marL="2056989" indent="0" algn="ctr">
              <a:buNone/>
              <a:defRPr sz="1200"/>
            </a:lvl7pPr>
            <a:lvl8pPr marL="2399820" indent="0" algn="ctr">
              <a:buNone/>
              <a:defRPr sz="1200"/>
            </a:lvl8pPr>
            <a:lvl9pPr marL="2742651" indent="0" algn="ctr">
              <a:buNone/>
              <a:defRPr sz="1200"/>
            </a:lvl9pPr>
          </a:lstStyle>
          <a:p>
            <a:r>
              <a:rPr lang="en-GB" noProof="0"/>
              <a:t>Subtitle and/or name of speaker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958A2E0-8A63-2249-89B5-C60ED3ED77B9}"/>
              </a:ext>
            </a:extLst>
          </p:cNvPr>
          <p:cNvSpPr/>
          <p:nvPr userDrawn="1"/>
        </p:nvSpPr>
        <p:spPr>
          <a:xfrm>
            <a:off x="0" y="2054087"/>
            <a:ext cx="603000" cy="6029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GB" sz="675" noProof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222CB80-7A90-0547-92AF-12750012BA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" y="2128700"/>
            <a:ext cx="603000" cy="1165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Day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FB3A0C97-7C26-A04B-B69A-B31E879D20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" y="2245210"/>
            <a:ext cx="603000" cy="1666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0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B7DA81C1-B4EC-E848-8ABA-B10E92BC89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411835"/>
            <a:ext cx="603000" cy="2451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6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34973" indent="0" algn="ctr">
              <a:buFontTx/>
              <a:buNone/>
              <a:defRPr/>
            </a:lvl2pPr>
            <a:lvl3pPr marL="269946" indent="0" algn="ctr">
              <a:buFontTx/>
              <a:buNone/>
              <a:defRPr/>
            </a:lvl3pPr>
            <a:lvl4pPr marL="404919" indent="0" algn="ctr">
              <a:buFontTx/>
              <a:buNone/>
              <a:defRPr/>
            </a:lvl4pPr>
            <a:lvl5pPr marL="539892" indent="0" algn="ctr">
              <a:buFontTx/>
              <a:buNone/>
              <a:defRPr/>
            </a:lvl5pPr>
          </a:lstStyle>
          <a:p>
            <a:pPr lvl="0"/>
            <a:r>
              <a:rPr lang="en-GB" noProof="0"/>
              <a:t>Month</a:t>
            </a:r>
            <a:br>
              <a:rPr lang="en-GB" noProof="0"/>
            </a:br>
            <a:r>
              <a:rPr lang="en-GB" noProof="0"/>
              <a:t>Year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752B48FF-E9DD-D04B-A47A-1CF877B5342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0" y="4571992"/>
            <a:ext cx="1294295" cy="5319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28C74601-DB43-49C0-B0AE-E205C3FA1C5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8CEA4844-384E-4858-BABB-B97B5464C6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Shape&#10;&#10;Description automatically generated with medium confidence">
            <a:extLst>
              <a:ext uri="{FF2B5EF4-FFF2-40B4-BE49-F238E27FC236}">
                <a16:creationId xmlns:a16="http://schemas.microsoft.com/office/drawing/2014/main" id="{904FB286-C39A-4AFC-9A27-4DE7B57B408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83102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out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1B6871-4343-C548-BDDB-704666C34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1793AD-AC69-4F4F-9BC1-4B0F0A85AF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2821"/>
            <a:ext cx="7002462" cy="827872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E8A805-4A08-9F49-8318-77125BD44AE6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0258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2D891F48-74F7-4D4C-8DEC-8A42CABB669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C9208E50-B7F6-48DF-A129-BDCF240B8B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Shape&#10;&#10;Description automatically generated with medium confidence">
            <a:extLst>
              <a:ext uri="{FF2B5EF4-FFF2-40B4-BE49-F238E27FC236}">
                <a16:creationId xmlns:a16="http://schemas.microsoft.com/office/drawing/2014/main" id="{59AFF1D1-15F1-4DBA-B8D5-DAD0E48C10B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7536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80C295B-12C6-6544-ACA1-E67F85A883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BDD07-4A36-8844-9A21-E5EE3049A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7" y="18199"/>
            <a:ext cx="7002463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A044341-A1D2-834F-9329-7F39DC275D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69988" y="1077746"/>
            <a:ext cx="7002462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5F5878-D7EB-BB4A-A8D9-0A63984AF2B4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04D5C9E-125B-4FB5-BA64-17FD224A7F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C3133581-2D84-4FEC-9B97-601D895DBFA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761440F2-CD02-43E9-B611-301FC4DEAA4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57686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ith text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5E577E4-FCA8-AA48-B401-D07E82CBAF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B0D786C-DA4C-2746-A899-02E5FA576B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69988" y="1484484"/>
            <a:ext cx="7002462" cy="3031256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8AB67E-CD9E-5C42-88EC-4BF24E5EC0F9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DAEC25D0-2934-914F-8E24-94717EA2AD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69989" y="1077747"/>
            <a:ext cx="7002464" cy="40673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134973" indent="0">
              <a:lnSpc>
                <a:spcPct val="100000"/>
              </a:lnSpc>
              <a:buNone/>
              <a:defRPr sz="2000"/>
            </a:lvl2pPr>
            <a:lvl3pPr marL="269946" indent="0">
              <a:lnSpc>
                <a:spcPct val="100000"/>
              </a:lnSpc>
              <a:buNone/>
              <a:defRPr sz="2000"/>
            </a:lvl3pPr>
            <a:lvl4pPr marL="404919" indent="0">
              <a:lnSpc>
                <a:spcPct val="100000"/>
              </a:lnSpc>
              <a:buNone/>
              <a:defRPr sz="2000"/>
            </a:lvl4pPr>
            <a:lvl5pPr marL="539892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GB" noProof="0"/>
              <a:t>Subtitle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7D86278-25BE-4D94-9D24-56ED8E825F1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1FB3D62-86E4-43A7-A9F1-31A57B2494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Shape&#10;&#10;Description automatically generated with medium confidence">
            <a:extLst>
              <a:ext uri="{FF2B5EF4-FFF2-40B4-BE49-F238E27FC236}">
                <a16:creationId xmlns:a16="http://schemas.microsoft.com/office/drawing/2014/main" id="{D118B455-63CE-45CD-94A9-72C385FF64A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80009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">
    <p:bg>
      <p:bgPr>
        <a:solidFill>
          <a:srgbClr val="E2F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EAACCD1-686C-CD48-9261-60297C8ED3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28" y="0"/>
            <a:ext cx="9141372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E0B0A0E-432C-E84D-A6C3-15684529D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9989" y="18200"/>
            <a:ext cx="7002462" cy="818910"/>
          </a:xfrm>
        </p:spPr>
        <p:txBody>
          <a:bodyPr/>
          <a:lstStyle/>
          <a:p>
            <a:r>
              <a:rPr lang="en-GB" noProof="0"/>
              <a:t>Title one line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4860E1-64F3-7E48-AA60-BB896487396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169987" y="1077746"/>
            <a:ext cx="7002463" cy="3437994"/>
          </a:xfrm>
        </p:spPr>
        <p:txBody>
          <a:bodyPr/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5C7522-4134-4C45-9335-F7F32CE94A56}"/>
              </a:ext>
            </a:extLst>
          </p:cNvPr>
          <p:cNvCxnSpPr>
            <a:cxnSpLocks/>
          </p:cNvCxnSpPr>
          <p:nvPr userDrawn="1"/>
        </p:nvCxnSpPr>
        <p:spPr>
          <a:xfrm>
            <a:off x="1169988" y="899861"/>
            <a:ext cx="7974013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100000"/>
                  </a:schemeClr>
                </a:gs>
                <a:gs pos="90000">
                  <a:schemeClr val="accent1">
                    <a:lumMod val="100000"/>
                  </a:schemeClr>
                </a:gs>
                <a:gs pos="100000">
                  <a:schemeClr val="accent1">
                    <a:alpha val="0"/>
                    <a:lumMod val="10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926" y="4713037"/>
            <a:ext cx="1051466" cy="278202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8339910-B43E-44A7-842F-E9B9F5C065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18450" y="4739979"/>
            <a:ext cx="1003678" cy="324145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8F35738F-9094-4491-9555-300EF227548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8" y="4788332"/>
            <a:ext cx="1071737" cy="24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3095B8-EC13-40CE-A470-65981689A9A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253" y="4667012"/>
            <a:ext cx="1003678" cy="4700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3510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 noChangeAspect="1"/>
          </p:cNvSpPr>
          <p:nvPr>
            <p:ph type="title"/>
          </p:nvPr>
        </p:nvSpPr>
        <p:spPr>
          <a:xfrm>
            <a:off x="1169989" y="71989"/>
            <a:ext cx="7002462" cy="88115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A012A05-E3C0-1E41-A8B0-FC31EB731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0000" y="1079834"/>
            <a:ext cx="7002450" cy="33654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Text</a:t>
            </a:r>
          </a:p>
          <a:p>
            <a:pPr lvl="1"/>
            <a:r>
              <a:rPr lang="en-GB" noProof="0"/>
              <a:t>Text</a:t>
            </a:r>
          </a:p>
          <a:p>
            <a:pPr lvl="2"/>
            <a:r>
              <a:rPr lang="en-GB" noProof="0"/>
              <a:t>Text</a:t>
            </a:r>
          </a:p>
          <a:p>
            <a:pPr lvl="3"/>
            <a:r>
              <a:rPr lang="en-GB" noProof="0"/>
              <a:t>Text</a:t>
            </a:r>
          </a:p>
          <a:p>
            <a:pPr lvl="4"/>
            <a:r>
              <a:rPr lang="en-GB" noProof="0"/>
              <a:t>Text</a:t>
            </a: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66536085-4539-9342-8D37-26A7E300D0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988" y="4572000"/>
            <a:ext cx="1051466" cy="419546"/>
          </a:xfrm>
          <a:prstGeom prst="rect">
            <a:avLst/>
          </a:prstGeom>
        </p:spPr>
        <p:txBody>
          <a:bodyPr/>
          <a:lstStyle>
            <a:lvl1pPr algn="l">
              <a:defRPr sz="1800" b="1">
                <a:solidFill>
                  <a:schemeClr val="bg1"/>
                </a:solidFill>
              </a:defRPr>
            </a:lvl1pPr>
          </a:lstStyle>
          <a:p>
            <a:fld id="{993221B0-C4CD-1546-9E62-A4249094014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881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79" r:id="rId3"/>
    <p:sldLayoutId id="2147483680" r:id="rId4"/>
    <p:sldLayoutId id="2147483681" r:id="rId5"/>
    <p:sldLayoutId id="2147483671" r:id="rId6"/>
    <p:sldLayoutId id="2147483672" r:id="rId7"/>
    <p:sldLayoutId id="2147483670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62" r:id="rId14"/>
    <p:sldLayoutId id="2147483663" r:id="rId15"/>
    <p:sldLayoutId id="2147483664" r:id="rId16"/>
    <p:sldLayoutId id="2147483678" r:id="rId17"/>
  </p:sldLayoutIdLst>
  <p:hf hdr="0"/>
  <p:txStyles>
    <p:titleStyle>
      <a:lvl1pPr marL="0" indent="0" algn="l" defTabSz="685663" rtl="0" eaLnBrk="1" latinLnBrk="0" hangingPunct="1">
        <a:lnSpc>
          <a:spcPct val="100000"/>
        </a:lnSpc>
        <a:spcBef>
          <a:spcPct val="0"/>
        </a:spcBef>
        <a:buNone/>
        <a:tabLst/>
        <a:defRPr sz="3800" b="1" i="0" kern="1200">
          <a:solidFill>
            <a:schemeClr val="tx2"/>
          </a:solidFill>
          <a:latin typeface="+mj-lt"/>
          <a:ea typeface="Open Sans Semibold" panose="020B0306030504020204" pitchFamily="34" charset="0"/>
          <a:cs typeface="Open Sans Semibold" panose="020B0306030504020204" pitchFamily="34" charset="0"/>
        </a:defRPr>
      </a:lvl1pPr>
    </p:titleStyle>
    <p:bodyStyle>
      <a:lvl1pPr marL="134973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1pPr>
      <a:lvl2pPr marL="269946" indent="-134973" algn="l" defTabSz="685663" rtl="0" eaLnBrk="1" latinLnBrk="0" hangingPunct="1">
        <a:lnSpc>
          <a:spcPct val="120000"/>
        </a:lnSpc>
        <a:spcBef>
          <a:spcPts val="0"/>
        </a:spcBef>
        <a:buFont typeface="System Font Regular"/>
        <a:buChar char="-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2pPr>
      <a:lvl3pPr marL="404919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3pPr>
      <a:lvl4pPr marL="539892" indent="-134973" algn="l" defTabSz="685663" rtl="0" eaLnBrk="1" latinLnBrk="0" hangingPunct="1">
        <a:lnSpc>
          <a:spcPct val="120000"/>
        </a:lnSpc>
        <a:spcBef>
          <a:spcPts val="0"/>
        </a:spcBef>
        <a:buFont typeface="System Font Regular"/>
        <a:buChar char="-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4pPr>
      <a:lvl5pPr marL="674865" indent="-134973" algn="l" defTabSz="685663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5pPr>
      <a:lvl6pPr marL="1885573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404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236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067" indent="-171416" algn="l" defTabSz="68566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31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63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494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26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157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6989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820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651" algn="l" defTabSz="68566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37" userDrawn="1">
          <p15:clr>
            <a:srgbClr val="F26B43"/>
          </p15:clr>
        </p15:guide>
        <p15:guide id="2" orient="horz" pos="679" userDrawn="1">
          <p15:clr>
            <a:srgbClr val="F26B43"/>
          </p15:clr>
        </p15:guide>
        <p15:guide id="3" orient="horz" pos="2845" userDrawn="1">
          <p15:clr>
            <a:srgbClr val="F26B43"/>
          </p15:clr>
        </p15:guide>
        <p15:guide id="4" pos="4604" userDrawn="1">
          <p15:clr>
            <a:srgbClr val="F26B43"/>
          </p15:clr>
        </p15:guide>
        <p15:guide id="5" pos="5148" userDrawn="1">
          <p15:clr>
            <a:srgbClr val="F26B43"/>
          </p15:clr>
        </p15:guide>
        <p15:guide id="7" pos="2993" userDrawn="1">
          <p15:clr>
            <a:srgbClr val="F26B43"/>
          </p15:clr>
        </p15:guide>
        <p15:guide id="8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giesen.wordpress.com/2013/02/17/optimizing-sw-occlusion-culling-index/" TargetMode="External"/><Relationship Id="rId2" Type="http://schemas.openxmlformats.org/officeDocument/2006/relationships/hyperlink" Target="https://www.scratchapixel.com/lessons/3d-basic-rendering/rasterization-practical-implementation/rasterization-practical-implementatio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t7Ztio8cwqM" TargetMode="External"/><Relationship Id="rId5" Type="http://schemas.openxmlformats.org/officeDocument/2006/relationships/hyperlink" Target="https://www.youtube.com/watch?v=uehGqieEbus&amp;list=PLqCJpWy5Fohe8ucwhksiv9hTF5sfid8lA" TargetMode="External"/><Relationship Id="rId4" Type="http://schemas.openxmlformats.org/officeDocument/2006/relationships/hyperlink" Target="https://www.youtube.com/watch?v=PahbNFypub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5.gif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gif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A026A-F308-4C77-A6B2-C48A6148EE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Rusterizer</a:t>
            </a:r>
            <a:r>
              <a:rPr lang="en-GB" dirty="0"/>
              <a:t> Masterclass</a:t>
            </a:r>
            <a:br>
              <a:rPr lang="en-GB" dirty="0"/>
            </a:br>
            <a:r>
              <a:rPr lang="en-GB" dirty="0"/>
              <a:t>Rendering Pipeline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EF1D12-D82E-432B-ADD0-6E35D1E7E2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Luca Quartesan – quartesan.l@buas.nl – 03-10/02/2021</a:t>
            </a:r>
          </a:p>
        </p:txBody>
      </p:sp>
    </p:spTree>
    <p:extLst>
      <p:ext uri="{BB962C8B-B14F-4D97-AF65-F5344CB8AC3E}">
        <p14:creationId xmlns:p14="http://schemas.microsoft.com/office/powerpoint/2010/main" val="1848404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E283A-7571-432F-B681-333F9FE21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GL Rendering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E358-778D-4643-977D-7411ABFC8D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7" y="1077746"/>
            <a:ext cx="6425854" cy="3437994"/>
          </a:xfrm>
        </p:spPr>
        <p:txBody>
          <a:bodyPr/>
          <a:lstStyle/>
          <a:p>
            <a:r>
              <a:rPr lang="en-GB" dirty="0"/>
              <a:t>Vertex Post processing</a:t>
            </a:r>
          </a:p>
          <a:p>
            <a:r>
              <a:rPr lang="en-GB" dirty="0"/>
              <a:t>Primitive assembly</a:t>
            </a:r>
          </a:p>
          <a:p>
            <a:pPr lvl="1"/>
            <a:r>
              <a:rPr lang="en-GB" dirty="0"/>
              <a:t>Collect vertex data from previous stages into a sequence of primitives</a:t>
            </a:r>
          </a:p>
          <a:p>
            <a:r>
              <a:rPr lang="en-GB" dirty="0"/>
              <a:t>Clipping</a:t>
            </a:r>
          </a:p>
          <a:p>
            <a:pPr lvl="1"/>
            <a:r>
              <a:rPr lang="en-GB" dirty="0"/>
              <a:t>Primitives are clipped with view volume</a:t>
            </a:r>
          </a:p>
          <a:p>
            <a:r>
              <a:rPr lang="en-GB" dirty="0"/>
              <a:t>Perspective divide</a:t>
            </a:r>
          </a:p>
          <a:p>
            <a:pPr lvl="1"/>
            <a:r>
              <a:rPr lang="en-GB" dirty="0"/>
              <a:t>Divide vertex </a:t>
            </a:r>
            <a:r>
              <a:rPr lang="en-GB" dirty="0" err="1"/>
              <a:t>attributres</a:t>
            </a:r>
            <a:r>
              <a:rPr lang="en-GB" dirty="0"/>
              <a:t> by the clip space w</a:t>
            </a:r>
          </a:p>
          <a:p>
            <a:pPr lvl="1"/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5A4CF-EF96-4B7E-AC93-6C3D2A49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C5AB6D-CAF7-4B52-9594-A72FBD951A54}"/>
              </a:ext>
            </a:extLst>
          </p:cNvPr>
          <p:cNvSpPr txBox="1"/>
          <p:nvPr/>
        </p:nvSpPr>
        <p:spPr>
          <a:xfrm>
            <a:off x="1358484" y="4635669"/>
            <a:ext cx="414290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https://www.khronos.org/opengl/wiki/Rendering_Pipeline_Overview</a:t>
            </a:r>
          </a:p>
        </p:txBody>
      </p:sp>
      <p:pic>
        <p:nvPicPr>
          <p:cNvPr id="1026" name="Picture 2" descr="Rendering Pipeline Flowchart">
            <a:extLst>
              <a:ext uri="{FF2B5EF4-FFF2-40B4-BE49-F238E27FC236}">
                <a16:creationId xmlns:a16="http://schemas.microsoft.com/office/drawing/2014/main" id="{F0EB34E8-3AC6-4DBD-B269-0122E6F02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841" y="996115"/>
            <a:ext cx="1548159" cy="3437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ED00E5DE-C968-4260-A0DD-E7D9E85CD46E}"/>
              </a:ext>
            </a:extLst>
          </p:cNvPr>
          <p:cNvSpPr/>
          <p:nvPr/>
        </p:nvSpPr>
        <p:spPr>
          <a:xfrm>
            <a:off x="8719175" y="1712760"/>
            <a:ext cx="449705" cy="50217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CC7D7EC3-20AE-468D-85DC-015AA989BA07}"/>
              </a:ext>
            </a:extLst>
          </p:cNvPr>
          <p:cNvSpPr/>
          <p:nvPr/>
        </p:nvSpPr>
        <p:spPr>
          <a:xfrm>
            <a:off x="8744056" y="2069580"/>
            <a:ext cx="449705" cy="50217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5944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E283A-7571-432F-B681-333F9FE21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GL Rendering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E358-778D-4643-977D-7411ABFC8D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7" y="1077746"/>
            <a:ext cx="6425854" cy="3437994"/>
          </a:xfrm>
        </p:spPr>
        <p:txBody>
          <a:bodyPr/>
          <a:lstStyle/>
          <a:p>
            <a:r>
              <a:rPr lang="en-GB" dirty="0"/>
              <a:t>Clipping</a:t>
            </a:r>
          </a:p>
          <a:p>
            <a:pPr lvl="1"/>
            <a:r>
              <a:rPr lang="en-GB" dirty="0"/>
              <a:t>We discard and split primitives that don’t lay completely inside the view volume</a:t>
            </a:r>
          </a:p>
          <a:p>
            <a:r>
              <a:rPr lang="en-GB" dirty="0"/>
              <a:t>Face culling</a:t>
            </a:r>
          </a:p>
          <a:p>
            <a:pPr lvl="1"/>
            <a:r>
              <a:rPr lang="en-GB" dirty="0"/>
              <a:t>Triangles are discarded based on the direction they are facing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5A4CF-EF96-4B7E-AC93-6C3D2A49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C5AB6D-CAF7-4B52-9594-A72FBD951A54}"/>
              </a:ext>
            </a:extLst>
          </p:cNvPr>
          <p:cNvSpPr txBox="1"/>
          <p:nvPr/>
        </p:nvSpPr>
        <p:spPr>
          <a:xfrm>
            <a:off x="1358484" y="4635669"/>
            <a:ext cx="414290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https://www.khronos.org/opengl/wiki/Rendering_Pipeline_Overview</a:t>
            </a:r>
          </a:p>
        </p:txBody>
      </p:sp>
      <p:pic>
        <p:nvPicPr>
          <p:cNvPr id="1026" name="Picture 2" descr="Rendering Pipeline Flowchart">
            <a:extLst>
              <a:ext uri="{FF2B5EF4-FFF2-40B4-BE49-F238E27FC236}">
                <a16:creationId xmlns:a16="http://schemas.microsoft.com/office/drawing/2014/main" id="{F0EB34E8-3AC6-4DBD-B269-0122E6F02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841" y="996115"/>
            <a:ext cx="1548159" cy="3437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ED00E5DE-C968-4260-A0DD-E7D9E85CD46E}"/>
              </a:ext>
            </a:extLst>
          </p:cNvPr>
          <p:cNvSpPr/>
          <p:nvPr/>
        </p:nvSpPr>
        <p:spPr>
          <a:xfrm>
            <a:off x="8719175" y="1712760"/>
            <a:ext cx="449705" cy="50217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CC7D7EC3-20AE-468D-85DC-015AA989BA07}"/>
              </a:ext>
            </a:extLst>
          </p:cNvPr>
          <p:cNvSpPr/>
          <p:nvPr/>
        </p:nvSpPr>
        <p:spPr>
          <a:xfrm>
            <a:off x="8744056" y="2069580"/>
            <a:ext cx="449705" cy="50217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8415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E283A-7571-432F-B681-333F9FE21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GL Rendering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E358-778D-4643-977D-7411ABFC8D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7" y="1077746"/>
            <a:ext cx="6425854" cy="3437994"/>
          </a:xfrm>
        </p:spPr>
        <p:txBody>
          <a:bodyPr/>
          <a:lstStyle/>
          <a:p>
            <a:r>
              <a:rPr lang="en-GB" dirty="0"/>
              <a:t>Rasterization</a:t>
            </a:r>
          </a:p>
          <a:p>
            <a:pPr lvl="1"/>
            <a:r>
              <a:rPr lang="en-GB" dirty="0"/>
              <a:t>Primitives rasterized in the order they were provided</a:t>
            </a:r>
          </a:p>
          <a:p>
            <a:pPr lvl="1"/>
            <a:r>
              <a:rPr lang="en-GB" dirty="0"/>
              <a:t>Results in a sequence of fragments</a:t>
            </a:r>
          </a:p>
          <a:p>
            <a:pPr lvl="1"/>
            <a:r>
              <a:rPr lang="en-GB" dirty="0"/>
              <a:t>Fragment: state used to compute the final pixel </a:t>
            </a:r>
            <a:r>
              <a:rPr lang="en-GB" dirty="0" err="1"/>
              <a:t>color</a:t>
            </a:r>
            <a:r>
              <a:rPr lang="en-GB" dirty="0"/>
              <a:t>. It describes screen space position and interpolated user defined data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5A4CF-EF96-4B7E-AC93-6C3D2A49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C5AB6D-CAF7-4B52-9594-A72FBD951A54}"/>
              </a:ext>
            </a:extLst>
          </p:cNvPr>
          <p:cNvSpPr txBox="1"/>
          <p:nvPr/>
        </p:nvSpPr>
        <p:spPr>
          <a:xfrm>
            <a:off x="1358484" y="4635669"/>
            <a:ext cx="414290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https://www.khronos.org/opengl/wiki/Rendering_Pipeline_Overview</a:t>
            </a:r>
          </a:p>
        </p:txBody>
      </p:sp>
      <p:pic>
        <p:nvPicPr>
          <p:cNvPr id="1026" name="Picture 2" descr="Rendering Pipeline Flowchart">
            <a:extLst>
              <a:ext uri="{FF2B5EF4-FFF2-40B4-BE49-F238E27FC236}">
                <a16:creationId xmlns:a16="http://schemas.microsoft.com/office/drawing/2014/main" id="{F0EB34E8-3AC6-4DBD-B269-0122E6F02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841" y="996115"/>
            <a:ext cx="1548159" cy="3437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ED00E5DE-C968-4260-A0DD-E7D9E85CD46E}"/>
              </a:ext>
            </a:extLst>
          </p:cNvPr>
          <p:cNvSpPr/>
          <p:nvPr/>
        </p:nvSpPr>
        <p:spPr>
          <a:xfrm>
            <a:off x="8719175" y="1712760"/>
            <a:ext cx="449705" cy="50217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CC7D7EC3-20AE-468D-85DC-015AA989BA07}"/>
              </a:ext>
            </a:extLst>
          </p:cNvPr>
          <p:cNvSpPr/>
          <p:nvPr/>
        </p:nvSpPr>
        <p:spPr>
          <a:xfrm>
            <a:off x="8744056" y="2069580"/>
            <a:ext cx="449705" cy="50217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8497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E283A-7571-432F-B681-333F9FE21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GL Rendering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E358-778D-4643-977D-7411ABFC8D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7" y="1077746"/>
            <a:ext cx="6425854" cy="3437994"/>
          </a:xfrm>
        </p:spPr>
        <p:txBody>
          <a:bodyPr/>
          <a:lstStyle/>
          <a:p>
            <a:r>
              <a:rPr lang="en-GB" dirty="0"/>
              <a:t>Fragment Shader</a:t>
            </a:r>
          </a:p>
          <a:p>
            <a:pPr lvl="1"/>
            <a:r>
              <a:rPr lang="en-GB" dirty="0"/>
              <a:t>Data for each fragment is processed and a </a:t>
            </a:r>
            <a:r>
              <a:rPr lang="en-GB" dirty="0" err="1"/>
              <a:t>color</a:t>
            </a:r>
            <a:r>
              <a:rPr lang="en-GB" dirty="0"/>
              <a:t> is returned</a:t>
            </a:r>
          </a:p>
          <a:p>
            <a:r>
              <a:rPr lang="en-GB" dirty="0"/>
              <a:t>Per-sample operations</a:t>
            </a:r>
          </a:p>
          <a:p>
            <a:pPr lvl="1"/>
            <a:r>
              <a:rPr lang="en-GB" dirty="0"/>
              <a:t>Pixel ownership</a:t>
            </a:r>
          </a:p>
          <a:p>
            <a:pPr lvl="1"/>
            <a:r>
              <a:rPr lang="en-GB" dirty="0"/>
              <a:t>Scissor Test</a:t>
            </a:r>
          </a:p>
          <a:p>
            <a:pPr lvl="1"/>
            <a:r>
              <a:rPr lang="en-GB" dirty="0"/>
              <a:t>Stencil Test</a:t>
            </a:r>
          </a:p>
          <a:p>
            <a:pPr lvl="1"/>
            <a:r>
              <a:rPr lang="en-GB" dirty="0"/>
              <a:t>Depth Test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5A4CF-EF96-4B7E-AC93-6C3D2A49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13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C5AB6D-CAF7-4B52-9594-A72FBD951A54}"/>
              </a:ext>
            </a:extLst>
          </p:cNvPr>
          <p:cNvSpPr txBox="1"/>
          <p:nvPr/>
        </p:nvSpPr>
        <p:spPr>
          <a:xfrm>
            <a:off x="1358484" y="4635669"/>
            <a:ext cx="414290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https://www.khronos.org/opengl/wiki/Rendering_Pipeline_Overview</a:t>
            </a:r>
          </a:p>
        </p:txBody>
      </p:sp>
      <p:pic>
        <p:nvPicPr>
          <p:cNvPr id="1026" name="Picture 2" descr="Rendering Pipeline Flowchart">
            <a:extLst>
              <a:ext uri="{FF2B5EF4-FFF2-40B4-BE49-F238E27FC236}">
                <a16:creationId xmlns:a16="http://schemas.microsoft.com/office/drawing/2014/main" id="{F0EB34E8-3AC6-4DBD-B269-0122E6F02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841" y="996115"/>
            <a:ext cx="1548159" cy="3437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ED00E5DE-C968-4260-A0DD-E7D9E85CD46E}"/>
              </a:ext>
            </a:extLst>
          </p:cNvPr>
          <p:cNvSpPr/>
          <p:nvPr/>
        </p:nvSpPr>
        <p:spPr>
          <a:xfrm>
            <a:off x="8719175" y="1712760"/>
            <a:ext cx="449705" cy="50217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CC7D7EC3-20AE-468D-85DC-015AA989BA07}"/>
              </a:ext>
            </a:extLst>
          </p:cNvPr>
          <p:cNvSpPr/>
          <p:nvPr/>
        </p:nvSpPr>
        <p:spPr>
          <a:xfrm>
            <a:off x="8744056" y="2069580"/>
            <a:ext cx="449705" cy="50217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6758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C4609-6108-4676-8E77-847AC92C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Pipeline comparison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F20864-3A8E-4C63-A20B-3BB7224AD9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We managed to implement a form of most of the stages in the open GL rendering pipeline</a:t>
            </a:r>
          </a:p>
          <a:p>
            <a:r>
              <a:rPr lang="en-GB" dirty="0"/>
              <a:t>Only tessellation and geometry shader were not addressed at all (for good reason)</a:t>
            </a:r>
          </a:p>
          <a:p>
            <a:r>
              <a:rPr lang="en-GB" dirty="0"/>
              <a:t>👏</a:t>
            </a:r>
          </a:p>
          <a:p>
            <a:r>
              <a:rPr lang="en-GB" dirty="0"/>
              <a:t>Now let’s have a look at how you can power up </a:t>
            </a:r>
            <a:r>
              <a:rPr lang="en-GB"/>
              <a:t>your rasterizer!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AAAA71-A7A1-4B22-97E1-15F0D767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804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9A9F7-7F1C-4372-93AC-6373F4A0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 🦀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F0843F-BB78-4025-BABF-C7CF2A5BE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826346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F861C-0950-4EF7-A191-AD18E952F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9560D-CB5A-4CB1-939B-B2372174DA3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Rasterization: a Practical Implementation</a:t>
            </a:r>
            <a:endParaRPr lang="en-GB" dirty="0"/>
          </a:p>
          <a:p>
            <a:r>
              <a:rPr lang="en-GB" dirty="0">
                <a:hlinkClick r:id="rId3"/>
              </a:rPr>
              <a:t>Optimizing Software Occlusion Culling – index | The </a:t>
            </a:r>
            <a:r>
              <a:rPr lang="en-GB" dirty="0" err="1">
                <a:hlinkClick r:id="rId3"/>
              </a:rPr>
              <a:t>ryg</a:t>
            </a:r>
            <a:r>
              <a:rPr lang="en-GB" dirty="0">
                <a:hlinkClick r:id="rId3"/>
              </a:rPr>
              <a:t> blog</a:t>
            </a:r>
            <a:endParaRPr lang="en-GB" dirty="0"/>
          </a:p>
          <a:p>
            <a:r>
              <a:rPr lang="en-GB" dirty="0">
                <a:hlinkClick r:id="rId4"/>
              </a:rPr>
              <a:t>Texture Mapping &amp; Polygon Rasterizing Tutorial (1/2) [C++20] – YouTube</a:t>
            </a:r>
            <a:endParaRPr lang="en-GB" dirty="0"/>
          </a:p>
          <a:p>
            <a:r>
              <a:rPr lang="en-GB" dirty="0">
                <a:hlinkClick r:id="rId5"/>
              </a:rPr>
              <a:t>3D Programming Fundamentals [Introduction] Tutorial 0 – YouTube</a:t>
            </a:r>
            <a:endParaRPr lang="en-GB" dirty="0"/>
          </a:p>
          <a:p>
            <a:r>
              <a:rPr lang="en-GB" dirty="0">
                <a:hlinkClick r:id="rId6"/>
              </a:rPr>
              <a:t>Rasterizer Algorithm Explanation – YouTube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2679EE-7398-4CD3-8413-FB3043137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680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950E-5336-4F65-AD3A-5E908416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BF272-1B5A-4930-A180-5A72C77A95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4469610" cy="3437994"/>
          </a:xfrm>
        </p:spPr>
        <p:txBody>
          <a:bodyPr/>
          <a:lstStyle/>
          <a:p>
            <a:r>
              <a:rPr lang="en-GB" dirty="0"/>
              <a:t>Recap</a:t>
            </a:r>
          </a:p>
          <a:p>
            <a:r>
              <a:rPr lang="en-GB" dirty="0"/>
              <a:t>Let’s compare with OpenGL</a:t>
            </a:r>
          </a:p>
          <a:p>
            <a:r>
              <a:rPr lang="en-GB" dirty="0"/>
              <a:t>Powering up your </a:t>
            </a:r>
            <a:r>
              <a:rPr lang="en-GB" dirty="0" err="1"/>
              <a:t>Rusterizer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F7BC61-F794-4534-A474-A96B7630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6" name="f098Vcp43W">
            <a:hlinkClick r:id="" action="ppaction://media"/>
            <a:extLst>
              <a:ext uri="{FF2B5EF4-FFF2-40B4-BE49-F238E27FC236}">
                <a16:creationId xmlns:a16="http://schemas.microsoft.com/office/drawing/2014/main" id="{7071F24B-A455-47E7-8A41-3F47DAD7A9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1019" y="1227648"/>
            <a:ext cx="2954608" cy="295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24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9" y="1077746"/>
            <a:ext cx="4297261" cy="3437994"/>
          </a:xfrm>
        </p:spPr>
        <p:txBody>
          <a:bodyPr/>
          <a:lstStyle/>
          <a:p>
            <a:r>
              <a:rPr lang="en-GB" sz="1800" b="1" dirty="0"/>
              <a:t>Edge function </a:t>
            </a:r>
            <a:r>
              <a:rPr lang="en-GB" sz="1800" dirty="0"/>
              <a:t>tells on which </a:t>
            </a:r>
            <a:r>
              <a:rPr lang="en-GB" sz="1800" b="1" dirty="0"/>
              <a:t>side</a:t>
            </a:r>
            <a:r>
              <a:rPr lang="en-GB" sz="1800" dirty="0"/>
              <a:t> of a line a </a:t>
            </a:r>
            <a:r>
              <a:rPr lang="en-GB" sz="1800" b="1" dirty="0"/>
              <a:t>point</a:t>
            </a:r>
            <a:r>
              <a:rPr lang="en-GB" sz="1800" dirty="0"/>
              <a:t> lies</a:t>
            </a:r>
          </a:p>
          <a:p>
            <a:r>
              <a:rPr lang="en-GB" sz="1800" dirty="0"/>
              <a:t>Calculated using </a:t>
            </a:r>
            <a:r>
              <a:rPr lang="en-GB" sz="1800" b="1" dirty="0"/>
              <a:t>matrix determinant </a:t>
            </a:r>
            <a:r>
              <a:rPr lang="en-GB" sz="1800" dirty="0"/>
              <a:t>(cross product), which returns the </a:t>
            </a:r>
            <a:r>
              <a:rPr lang="en-GB" sz="1800" b="1" dirty="0"/>
              <a:t>signed area of the parallelogram</a:t>
            </a:r>
          </a:p>
          <a:p>
            <a:r>
              <a:rPr lang="en-GB" sz="1800" dirty="0"/>
              <a:t>We compute the edge function </a:t>
            </a:r>
            <a:r>
              <a:rPr lang="en-GB" sz="1800" b="1" dirty="0"/>
              <a:t>for each edge</a:t>
            </a:r>
          </a:p>
          <a:p>
            <a:r>
              <a:rPr lang="en-GB" sz="1800" dirty="0"/>
              <a:t>If </a:t>
            </a:r>
            <a:r>
              <a:rPr lang="en-GB" sz="1800" b="1" dirty="0"/>
              <a:t>all positive </a:t>
            </a:r>
            <a:r>
              <a:rPr lang="en-GB" sz="1800" dirty="0"/>
              <a:t>then the point is </a:t>
            </a:r>
            <a:r>
              <a:rPr lang="en-GB" sz="1800" b="1" dirty="0"/>
              <a:t>inside</a:t>
            </a:r>
            <a:r>
              <a:rPr lang="en-GB" sz="1800" dirty="0"/>
              <a:t> the </a:t>
            </a:r>
            <a:r>
              <a:rPr lang="en-GB" sz="1800" b="1" dirty="0"/>
              <a:t>triangle</a:t>
            </a:r>
          </a:p>
          <a:p>
            <a:r>
              <a:rPr lang="en-GB" sz="1800" dirty="0"/>
              <a:t>Did you try with counter clockwise triangles? </a:t>
            </a:r>
          </a:p>
          <a:p>
            <a:endParaRPr lang="en-GB" sz="1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3</a:t>
            </a:fld>
            <a:endParaRPr lang="en-GB" dirty="0"/>
          </a:p>
        </p:txBody>
      </p:sp>
      <p:pic>
        <p:nvPicPr>
          <p:cNvPr id="7170" name="Picture 2" descr="Figure 1. A Triangle Can be F o r me d by Combination of Edges">
            <a:extLst>
              <a:ext uri="{FF2B5EF4-FFF2-40B4-BE49-F238E27FC236}">
                <a16:creationId xmlns:a16="http://schemas.microsoft.com/office/drawing/2014/main" id="{96877442-0EF2-4673-88AD-7D841F56C3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9483" y="-18860"/>
            <a:ext cx="3064517" cy="2282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09DC15-335F-4241-AC9B-43BE0D3F1F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31" t="18087" r="29070" b="36928"/>
          <a:stretch/>
        </p:blipFill>
        <p:spPr>
          <a:xfrm>
            <a:off x="7185939" y="2263226"/>
            <a:ext cx="1958061" cy="2243291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E569DEB8-3B07-4F40-9969-D72FE0154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6243" y="2725813"/>
            <a:ext cx="1669696" cy="176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664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9" y="1077746"/>
            <a:ext cx="4794944" cy="3437994"/>
          </a:xfrm>
        </p:spPr>
        <p:txBody>
          <a:bodyPr/>
          <a:lstStyle/>
          <a:p>
            <a:r>
              <a:rPr lang="en-GB" sz="1800" b="1" dirty="0"/>
              <a:t>Vertex</a:t>
            </a:r>
            <a:r>
              <a:rPr lang="en-GB" sz="1800" dirty="0"/>
              <a:t> </a:t>
            </a:r>
            <a:r>
              <a:rPr lang="en-GB" sz="1800" b="1" dirty="0"/>
              <a:t>attributes</a:t>
            </a:r>
            <a:r>
              <a:rPr lang="en-GB" sz="1800" dirty="0"/>
              <a:t> describe position and other </a:t>
            </a:r>
            <a:r>
              <a:rPr lang="en-GB" sz="1800" b="1" dirty="0"/>
              <a:t>surface parameters</a:t>
            </a:r>
          </a:p>
          <a:p>
            <a:r>
              <a:rPr lang="en-GB" sz="1800" dirty="0"/>
              <a:t>We can map </a:t>
            </a:r>
            <a:r>
              <a:rPr lang="en-GB" sz="1800" b="1" dirty="0"/>
              <a:t>textures</a:t>
            </a:r>
            <a:r>
              <a:rPr lang="en-GB" sz="1800" dirty="0"/>
              <a:t> to surfaces</a:t>
            </a:r>
          </a:p>
          <a:p>
            <a:r>
              <a:rPr lang="en-GB" sz="1800" dirty="0"/>
              <a:t>When rasterizing a surface we </a:t>
            </a:r>
            <a:r>
              <a:rPr lang="en-GB" sz="1800" b="1" dirty="0"/>
              <a:t>interpolate the vertex attributes</a:t>
            </a:r>
          </a:p>
          <a:p>
            <a:r>
              <a:rPr lang="en-GB" sz="1800" dirty="0"/>
              <a:t>We can do this with barycentric coordinates</a:t>
            </a:r>
          </a:p>
          <a:p>
            <a:r>
              <a:rPr lang="en-GB" sz="1800" b="1" dirty="0"/>
              <a:t>Barycentric coordinates </a:t>
            </a:r>
            <a:r>
              <a:rPr lang="en-GB" sz="1800" dirty="0"/>
              <a:t>⚖️ </a:t>
            </a:r>
            <a:r>
              <a:rPr lang="en-GB" sz="1800" b="1" dirty="0"/>
              <a:t>weights</a:t>
            </a:r>
            <a:r>
              <a:rPr lang="en-GB" sz="1800" dirty="0"/>
              <a:t> </a:t>
            </a:r>
          </a:p>
          <a:p>
            <a:pPr lvl="1"/>
            <a:r>
              <a:rPr lang="en-GB" sz="1800" dirty="0"/>
              <a:t>how </a:t>
            </a:r>
            <a:r>
              <a:rPr lang="en-GB" sz="1800" b="1" dirty="0"/>
              <a:t>close</a:t>
            </a:r>
            <a:r>
              <a:rPr lang="en-GB" sz="1800" dirty="0"/>
              <a:t> we are to a vertex</a:t>
            </a:r>
          </a:p>
          <a:p>
            <a:pPr lvl="1"/>
            <a:r>
              <a:rPr lang="en-GB" sz="1800" dirty="0"/>
              <a:t>how much a that vertex </a:t>
            </a:r>
            <a:r>
              <a:rPr lang="en-GB" sz="1800" b="1" dirty="0"/>
              <a:t>contributes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6" name="Picture 5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3961EA1D-9E5D-4492-8FBA-D048926A0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0582" y="0"/>
            <a:ext cx="2413417" cy="25576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BDBFBA-858D-4DCA-AB05-93C5BDC2B8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39" t="30434" r="55236" b="3820"/>
          <a:stretch/>
        </p:blipFill>
        <p:spPr>
          <a:xfrm>
            <a:off x="6730584" y="2398608"/>
            <a:ext cx="2413416" cy="2132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726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967A-5594-4F01-BC79-702059EA4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7CB8F-7665-4EBD-92D2-F579D9DEF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9" y="1077746"/>
            <a:ext cx="4794944" cy="3437994"/>
          </a:xfrm>
        </p:spPr>
        <p:txBody>
          <a:bodyPr/>
          <a:lstStyle/>
          <a:p>
            <a:r>
              <a:rPr lang="en-GB" sz="1800" b="1" dirty="0"/>
              <a:t>3D Transformations </a:t>
            </a:r>
            <a:r>
              <a:rPr lang="en-GB" sz="1800" dirty="0"/>
              <a:t>= </a:t>
            </a:r>
            <a:r>
              <a:rPr lang="en-GB" sz="1800" b="1" dirty="0"/>
              <a:t>Matrices</a:t>
            </a:r>
            <a:r>
              <a:rPr lang="en-GB" sz="1800" dirty="0"/>
              <a:t> * </a:t>
            </a:r>
            <a:r>
              <a:rPr lang="en-GB" sz="1800" b="1" dirty="0"/>
              <a:t>Vectors</a:t>
            </a:r>
          </a:p>
          <a:p>
            <a:r>
              <a:rPr lang="en-GB" sz="1800" b="1" dirty="0"/>
              <a:t>Concatenating</a:t>
            </a:r>
            <a:r>
              <a:rPr lang="en-GB" sz="1800" dirty="0"/>
              <a:t> transformations</a:t>
            </a:r>
          </a:p>
          <a:p>
            <a:r>
              <a:rPr lang="en-GB" sz="1800" b="1" dirty="0"/>
              <a:t>Model * View * Projection </a:t>
            </a:r>
            <a:r>
              <a:rPr lang="en-GB" sz="1800" dirty="0"/>
              <a:t>to transform </a:t>
            </a:r>
            <a:r>
              <a:rPr lang="en-GB" sz="1800" b="1" dirty="0"/>
              <a:t>from 3D to 2D</a:t>
            </a:r>
          </a:p>
          <a:p>
            <a:r>
              <a:rPr lang="en-GB" sz="1800" b="1" dirty="0"/>
              <a:t>Perspective correction </a:t>
            </a:r>
            <a:r>
              <a:rPr lang="en-GB" sz="1800" dirty="0"/>
              <a:t>to interpolate while taking depth into account</a:t>
            </a:r>
          </a:p>
          <a:p>
            <a:endParaRPr lang="en-GB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D83C1-9200-4C6E-B54F-36F6CB0B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6" name="FFrl5QKXT3">
            <a:hlinkClick r:id="" action="ppaction://media"/>
            <a:extLst>
              <a:ext uri="{FF2B5EF4-FFF2-40B4-BE49-F238E27FC236}">
                <a16:creationId xmlns:a16="http://schemas.microsoft.com/office/drawing/2014/main" id="{943F1B4F-4B5C-4C2D-92BA-F028C1C660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03167" y="-91490"/>
            <a:ext cx="2540833" cy="2692676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AC1CEDE8-E36A-4664-A403-23DB90DAC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167" y="2608450"/>
            <a:ext cx="2540833" cy="201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DC1A82-EA10-453C-8AEA-405EA992A91C}"/>
              </a:ext>
            </a:extLst>
          </p:cNvPr>
          <p:cNvSpPr txBox="1"/>
          <p:nvPr/>
        </p:nvSpPr>
        <p:spPr>
          <a:xfrm>
            <a:off x="1455920" y="4669164"/>
            <a:ext cx="3910559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https://gdbooks.gitbooks.io/3dcollisions/content/Chapter6/frustum.html</a:t>
            </a:r>
          </a:p>
        </p:txBody>
      </p:sp>
    </p:spTree>
    <p:extLst>
      <p:ext uri="{BB962C8B-B14F-4D97-AF65-F5344CB8AC3E}">
        <p14:creationId xmlns:p14="http://schemas.microsoft.com/office/powerpoint/2010/main" val="832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E97C5-3BE2-4576-BB26-E88643430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3B2405-FCED-4601-8292-FCAF6F9A2B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8" y="1077746"/>
            <a:ext cx="5313258" cy="3437994"/>
          </a:xfrm>
        </p:spPr>
        <p:txBody>
          <a:bodyPr/>
          <a:lstStyle/>
          <a:p>
            <a:r>
              <a:rPr lang="en-GB" b="1" dirty="0"/>
              <a:t>Clipping</a:t>
            </a:r>
            <a:r>
              <a:rPr lang="en-GB" dirty="0"/>
              <a:t>: fitting triangles in the view volume</a:t>
            </a:r>
          </a:p>
          <a:p>
            <a:r>
              <a:rPr lang="en-GB" b="1" dirty="0"/>
              <a:t>Culling</a:t>
            </a:r>
            <a:r>
              <a:rPr lang="en-GB" dirty="0"/>
              <a:t>: discarding triangles based on the direction they are facing</a:t>
            </a:r>
          </a:p>
          <a:p>
            <a:r>
              <a:rPr lang="en-GB" dirty="0"/>
              <a:t>Loading a model (</a:t>
            </a:r>
            <a:r>
              <a:rPr lang="en-GB" b="1" dirty="0"/>
              <a:t>GLTF</a:t>
            </a:r>
            <a:r>
              <a:rPr lang="en-GB" dirty="0"/>
              <a:t>)</a:t>
            </a:r>
          </a:p>
          <a:p>
            <a:r>
              <a:rPr lang="en-GB" dirty="0"/>
              <a:t>Transforming and using </a:t>
            </a:r>
            <a:r>
              <a:rPr lang="en-GB" dirty="0" err="1"/>
              <a:t>Normals</a:t>
            </a:r>
            <a:endParaRPr lang="en-GB" dirty="0"/>
          </a:p>
          <a:p>
            <a:r>
              <a:rPr lang="en-GB" b="1" dirty="0"/>
              <a:t>Simple shading</a:t>
            </a:r>
            <a:r>
              <a:rPr lang="en-GB" dirty="0"/>
              <a:t>: Normal dot light direction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774C8-BDDF-4662-8BFC-7C480C9B0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6</a:t>
            </a:fld>
            <a:endParaRPr lang="en-GB"/>
          </a:p>
        </p:txBody>
      </p:sp>
      <p:pic>
        <p:nvPicPr>
          <p:cNvPr id="5" name="f098Vcp43W">
            <a:hlinkClick r:id="" action="ppaction://media"/>
            <a:extLst>
              <a:ext uri="{FF2B5EF4-FFF2-40B4-BE49-F238E27FC236}">
                <a16:creationId xmlns:a16="http://schemas.microsoft.com/office/drawing/2014/main" id="{F1A8ADC4-E12E-4FE3-BC5E-E37823C2A0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48818" y="18198"/>
            <a:ext cx="2411401" cy="2411401"/>
          </a:xfrm>
          <a:prstGeom prst="rect">
            <a:avLst/>
          </a:prstGeom>
        </p:spPr>
      </p:pic>
      <p:pic>
        <p:nvPicPr>
          <p:cNvPr id="6" name="Picture 5" descr="A picture containing text, monitor, indoor, screen&#10;&#10;Description automatically generated">
            <a:extLst>
              <a:ext uri="{FF2B5EF4-FFF2-40B4-BE49-F238E27FC236}">
                <a16:creationId xmlns:a16="http://schemas.microsoft.com/office/drawing/2014/main" id="{2CFD3395-AE2D-4E49-BDB2-C1196FF37C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8818" y="2174717"/>
            <a:ext cx="2395182" cy="253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944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E283A-7571-432F-B681-333F9FE21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GL Rendering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E358-778D-4643-977D-7411ABFC8D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7" y="1077746"/>
            <a:ext cx="6425854" cy="3437994"/>
          </a:xfrm>
        </p:spPr>
        <p:txBody>
          <a:bodyPr/>
          <a:lstStyle/>
          <a:p>
            <a:r>
              <a:rPr lang="en-GB" dirty="0"/>
              <a:t>Yellow boxes are fixed stages</a:t>
            </a:r>
          </a:p>
          <a:p>
            <a:r>
              <a:rPr lang="en-GB" dirty="0"/>
              <a:t>Blue boxes are programmable stages of the pipeline</a:t>
            </a:r>
          </a:p>
          <a:p>
            <a:pPr lvl="1"/>
            <a:r>
              <a:rPr lang="en-GB" dirty="0"/>
              <a:t>We can control what happens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5A4CF-EF96-4B7E-AC93-6C3D2A49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C5AB6D-CAF7-4B52-9594-A72FBD951A54}"/>
              </a:ext>
            </a:extLst>
          </p:cNvPr>
          <p:cNvSpPr txBox="1"/>
          <p:nvPr/>
        </p:nvSpPr>
        <p:spPr>
          <a:xfrm>
            <a:off x="1358484" y="4635669"/>
            <a:ext cx="414290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https://www.khronos.org/opengl/wiki/Rendering_Pipeline_Overview</a:t>
            </a:r>
          </a:p>
        </p:txBody>
      </p:sp>
      <p:pic>
        <p:nvPicPr>
          <p:cNvPr id="1026" name="Picture 2" descr="Rendering Pipeline Flowchart">
            <a:extLst>
              <a:ext uri="{FF2B5EF4-FFF2-40B4-BE49-F238E27FC236}">
                <a16:creationId xmlns:a16="http://schemas.microsoft.com/office/drawing/2014/main" id="{F0EB34E8-3AC6-4DBD-B269-0122E6F02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841" y="996115"/>
            <a:ext cx="1548159" cy="3437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7203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E283A-7571-432F-B681-333F9FE21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GL Rendering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E358-778D-4643-977D-7411ABFC8D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7" y="1077746"/>
            <a:ext cx="6425854" cy="3437994"/>
          </a:xfrm>
        </p:spPr>
        <p:txBody>
          <a:bodyPr/>
          <a:lstStyle/>
          <a:p>
            <a:r>
              <a:rPr lang="en-GB" dirty="0"/>
              <a:t>Vertex specification:</a:t>
            </a:r>
          </a:p>
          <a:p>
            <a:pPr lvl="1"/>
            <a:r>
              <a:rPr lang="en-GB" dirty="0"/>
              <a:t>Ordered list of vertices set up (VAO, VBO)</a:t>
            </a:r>
          </a:p>
          <a:p>
            <a:r>
              <a:rPr lang="en-GB" dirty="0"/>
              <a:t>Vertex shader:</a:t>
            </a:r>
          </a:p>
          <a:p>
            <a:pPr lvl="1"/>
            <a:r>
              <a:rPr lang="en-GB" dirty="0"/>
              <a:t>Define operations to apply on incoming vertices</a:t>
            </a:r>
          </a:p>
          <a:p>
            <a:pPr lvl="1"/>
            <a:r>
              <a:rPr lang="en-GB" dirty="0"/>
              <a:t>If no tessellation and geometry expected to return the vertex after projection</a:t>
            </a:r>
          </a:p>
          <a:p>
            <a:pPr lvl="1"/>
            <a:r>
              <a:rPr lang="en-GB" dirty="0"/>
              <a:t>Vertex * MVP happens here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5A4CF-EF96-4B7E-AC93-6C3D2A49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C5AB6D-CAF7-4B52-9594-A72FBD951A54}"/>
              </a:ext>
            </a:extLst>
          </p:cNvPr>
          <p:cNvSpPr txBox="1"/>
          <p:nvPr/>
        </p:nvSpPr>
        <p:spPr>
          <a:xfrm>
            <a:off x="1358484" y="4635669"/>
            <a:ext cx="414290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https://www.khronos.org/opengl/wiki/Rendering_Pipeline_Overview</a:t>
            </a:r>
          </a:p>
        </p:txBody>
      </p:sp>
      <p:pic>
        <p:nvPicPr>
          <p:cNvPr id="1026" name="Picture 2" descr="Rendering Pipeline Flowchart">
            <a:extLst>
              <a:ext uri="{FF2B5EF4-FFF2-40B4-BE49-F238E27FC236}">
                <a16:creationId xmlns:a16="http://schemas.microsoft.com/office/drawing/2014/main" id="{F0EB34E8-3AC6-4DBD-B269-0122E6F02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841" y="996115"/>
            <a:ext cx="1548159" cy="3437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751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E283A-7571-432F-B681-333F9FE21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GL Rendering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E358-778D-4643-977D-7411ABFC8D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9987" y="1077746"/>
            <a:ext cx="6425854" cy="3437994"/>
          </a:xfrm>
        </p:spPr>
        <p:txBody>
          <a:bodyPr/>
          <a:lstStyle/>
          <a:p>
            <a:r>
              <a:rPr lang="en-GB" dirty="0"/>
              <a:t>Tessellation:</a:t>
            </a:r>
          </a:p>
          <a:p>
            <a:pPr lvl="1"/>
            <a:r>
              <a:rPr lang="en-GB" dirty="0"/>
              <a:t>Primitives (e.g. Triangles) can be further split</a:t>
            </a:r>
          </a:p>
          <a:p>
            <a:r>
              <a:rPr lang="en-GB" dirty="0"/>
              <a:t>Geometry shader</a:t>
            </a:r>
          </a:p>
          <a:p>
            <a:pPr lvl="1"/>
            <a:r>
              <a:rPr lang="en-GB" dirty="0"/>
              <a:t>Process incoming primitive returning either zero or more output primitives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5A4CF-EF96-4B7E-AC93-6C3D2A49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221B0-C4CD-1546-9E62-A4249094014D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C5AB6D-CAF7-4B52-9594-A72FBD951A54}"/>
              </a:ext>
            </a:extLst>
          </p:cNvPr>
          <p:cNvSpPr txBox="1"/>
          <p:nvPr/>
        </p:nvSpPr>
        <p:spPr>
          <a:xfrm>
            <a:off x="1358484" y="4635669"/>
            <a:ext cx="414290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https://www.khronos.org/opengl/wiki/Rendering_Pipeline_Overview</a:t>
            </a:r>
          </a:p>
        </p:txBody>
      </p:sp>
      <p:pic>
        <p:nvPicPr>
          <p:cNvPr id="1026" name="Picture 2" descr="Rendering Pipeline Flowchart">
            <a:extLst>
              <a:ext uri="{FF2B5EF4-FFF2-40B4-BE49-F238E27FC236}">
                <a16:creationId xmlns:a16="http://schemas.microsoft.com/office/drawing/2014/main" id="{F0EB34E8-3AC6-4DBD-B269-0122E6F02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841" y="996115"/>
            <a:ext cx="1548159" cy="3437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ED00E5DE-C968-4260-A0DD-E7D9E85CD46E}"/>
              </a:ext>
            </a:extLst>
          </p:cNvPr>
          <p:cNvSpPr/>
          <p:nvPr/>
        </p:nvSpPr>
        <p:spPr>
          <a:xfrm>
            <a:off x="8719175" y="1712760"/>
            <a:ext cx="449705" cy="50217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CC7D7EC3-20AE-468D-85DC-015AA989BA07}"/>
              </a:ext>
            </a:extLst>
          </p:cNvPr>
          <p:cNvSpPr/>
          <p:nvPr/>
        </p:nvSpPr>
        <p:spPr>
          <a:xfrm>
            <a:off x="8744056" y="2069580"/>
            <a:ext cx="449705" cy="50217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3668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U">
      <a:dk1>
        <a:srgbClr val="000000"/>
      </a:dk1>
      <a:lt1>
        <a:srgbClr val="FFFFFF"/>
      </a:lt1>
      <a:dk2>
        <a:srgbClr val="00416B"/>
      </a:dk2>
      <a:lt2>
        <a:srgbClr val="FFFFFF"/>
      </a:lt2>
      <a:accent1>
        <a:srgbClr val="EE7623"/>
      </a:accent1>
      <a:accent2>
        <a:srgbClr val="00416B"/>
      </a:accent2>
      <a:accent3>
        <a:srgbClr val="5B6670"/>
      </a:accent3>
      <a:accent4>
        <a:srgbClr val="3CB3E5"/>
      </a:accent4>
      <a:accent5>
        <a:srgbClr val="76BC20"/>
      </a:accent5>
      <a:accent6>
        <a:srgbClr val="F5AD7B"/>
      </a:accent6>
      <a:hlink>
        <a:srgbClr val="000000"/>
      </a:hlink>
      <a:folHlink>
        <a:srgbClr val="000000"/>
      </a:folHlink>
    </a:clrScheme>
    <a:fontScheme name="Breda University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0" rIns="0" bIns="0" rtlCol="0">
        <a:noAutofit/>
      </a:bodyPr>
      <a:lstStyle>
        <a:defPPr algn="l"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BUas PowerPoint Template.potx" id="{8C23885B-71E2-4BA8-B617-D053A5F6A1EE}" vid="{A1B00530-9B57-444D-AFC0-C7257D1DB9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F8E137BD081B4484CA8EF64E94E54D" ma:contentTypeVersion="10" ma:contentTypeDescription="Create a new document." ma:contentTypeScope="" ma:versionID="db32c79d9fbdc4c821ae5ad5f227704d">
  <xsd:schema xmlns:xsd="http://www.w3.org/2001/XMLSchema" xmlns:xs="http://www.w3.org/2001/XMLSchema" xmlns:p="http://schemas.microsoft.com/office/2006/metadata/properties" xmlns:ns3="781c996c-ae17-4da0-a444-a870935b1107" xmlns:ns4="39dddd5c-da13-44ae-8331-9d4c5c63183a" targetNamespace="http://schemas.microsoft.com/office/2006/metadata/properties" ma:root="true" ma:fieldsID="bc728ce41bb7479349faaaba4cce56a4" ns3:_="" ns4:_="">
    <xsd:import namespace="781c996c-ae17-4da0-a444-a870935b1107"/>
    <xsd:import namespace="39dddd5c-da13-44ae-8331-9d4c5c63183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1c996c-ae17-4da0-a444-a870935b11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dddd5c-da13-44ae-8331-9d4c5c63183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19A2B7-866C-469E-86A8-D85AC6BC445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093E54B-E633-482D-8488-A7D0AD4BD787}">
  <ds:schemaRefs>
    <ds:schemaRef ds:uri="http://purl.org/dc/terms/"/>
    <ds:schemaRef ds:uri="http://purl.org/dc/elements/1.1/"/>
    <ds:schemaRef ds:uri="http://purl.org/dc/dcmitype/"/>
    <ds:schemaRef ds:uri="http://schemas.microsoft.com/office/2006/metadata/properties"/>
    <ds:schemaRef ds:uri="39dddd5c-da13-44ae-8331-9d4c5c63183a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781c996c-ae17-4da0-a444-a870935b1107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AE7737C-A0FD-445D-9555-1EEDE285A0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1c996c-ae17-4da0-a444-a870935b1107"/>
    <ds:schemaRef ds:uri="39dddd5c-da13-44ae-8331-9d4c5c6318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1155</TotalTime>
  <Words>685</Words>
  <Application>Microsoft Office PowerPoint</Application>
  <PresentationFormat>On-screen Show (16:9)</PresentationFormat>
  <Paragraphs>118</Paragraphs>
  <Slides>16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Open Sans SemiBold</vt:lpstr>
      <vt:lpstr>Open Sans</vt:lpstr>
      <vt:lpstr>Arial</vt:lpstr>
      <vt:lpstr>System Font Regular</vt:lpstr>
      <vt:lpstr>Open Sans Light</vt:lpstr>
      <vt:lpstr>Calibri</vt:lpstr>
      <vt:lpstr>Office Theme</vt:lpstr>
      <vt:lpstr>Rusterizer Masterclass Rendering Pipeline</vt:lpstr>
      <vt:lpstr>Agenda</vt:lpstr>
      <vt:lpstr>Recap 1</vt:lpstr>
      <vt:lpstr>Recap 2</vt:lpstr>
      <vt:lpstr>Recap 3</vt:lpstr>
      <vt:lpstr>Recap 4</vt:lpstr>
      <vt:lpstr>Open GL Rendering pipeline</vt:lpstr>
      <vt:lpstr>Open GL Rendering pipeline</vt:lpstr>
      <vt:lpstr>Open GL Rendering pipeline</vt:lpstr>
      <vt:lpstr>Open GL Rendering pipeline</vt:lpstr>
      <vt:lpstr>Open GL Rendering pipeline</vt:lpstr>
      <vt:lpstr>Open GL Rendering pipeline</vt:lpstr>
      <vt:lpstr>Open GL Rendering pipeline</vt:lpstr>
      <vt:lpstr>Pipeline comparison </vt:lpstr>
      <vt:lpstr>Thank you! 🦀</vt:lpstr>
      <vt:lpstr>Resources</vt:lpstr>
    </vt:vector>
  </TitlesOfParts>
  <Manager/>
  <Company>NHTV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1003161</dc:creator>
  <cp:keywords/>
  <dc:description/>
  <cp:lastModifiedBy>Quartesan, Luca</cp:lastModifiedBy>
  <cp:revision>30</cp:revision>
  <dcterms:created xsi:type="dcterms:W3CDTF">2018-08-24T12:42:56Z</dcterms:created>
  <dcterms:modified xsi:type="dcterms:W3CDTF">2022-02-10T07:13:07Z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0x01010080F8E137BD081B4484CA8EF64E94E54D</vt:lpwstr>
  </property>
</Properties>
</file>

<file path=docProps/thumbnail.jpeg>
</file>